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0"/>
  </p:handoutMasterIdLst>
  <p:sldIdLst>
    <p:sldId id="276" r:id="rId3"/>
    <p:sldId id="277" r:id="rId4"/>
    <p:sldId id="318" r:id="rId6"/>
    <p:sldId id="25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76" r:id="rId15"/>
    <p:sldId id="377" r:id="rId16"/>
    <p:sldId id="378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283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AF3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7"/>
        <p:guide pos="38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D76233-2C52-45E9-94E8-FBDCAFC81AF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false"/>
      <dgm:spPr/>
      <dgm:t>
        <a:bodyPr/>
        <a:p>
          <a:endParaRPr lang="zh-CN" altLang="en-US"/>
        </a:p>
      </dgm:t>
    </dgm:pt>
    <dgm:pt modelId="{8E2A460B-45D3-4E20-A31D-4AFE676F0DDA}">
      <dgm:prSet phldrT="[文本]" phldr="false" custT="false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40722E6B-70D7-49DD-BCDB-C5F5A53BB946}" cxnId="{6F8AE479-432F-4545-8EBA-D4C0ED1A4AEA}" type="parTrans">
      <dgm:prSet/>
      <dgm:spPr/>
      <dgm:t>
        <a:bodyPr/>
        <a:p>
          <a:endParaRPr lang="zh-CN" altLang="en-US"/>
        </a:p>
      </dgm:t>
    </dgm:pt>
    <dgm:pt modelId="{AC66A5CC-387D-4D7B-8E90-1B8214C2F261}" cxnId="{6F8AE479-432F-4545-8EBA-D4C0ED1A4AEA}" type="sibTrans">
      <dgm:prSet/>
      <dgm:spPr/>
      <dgm:t>
        <a:bodyPr/>
        <a:p>
          <a:endParaRPr lang="zh-CN" altLang="en-US"/>
        </a:p>
      </dgm:t>
    </dgm:pt>
    <dgm:pt modelId="{ECE2948F-862B-4CC3-B6BC-3E6415C7F5DD}">
      <dgm:prSet phldrT="[文本]" phldr="false" custT="false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用户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055F34F9-26B5-46B6-B947-B5718EF53A09}" cxnId="{4DE16C41-22BE-4807-8250-8D19273A967B}" type="parTrans">
      <dgm:prSet/>
      <dgm:spPr/>
      <dgm:t>
        <a:bodyPr/>
        <a:p>
          <a:endParaRPr lang="zh-CN" altLang="en-US"/>
        </a:p>
      </dgm:t>
    </dgm:pt>
    <dgm:pt modelId="{4116C939-0673-4613-8FA7-CB6FE7258301}" cxnId="{4DE16C41-22BE-4807-8250-8D19273A967B}" type="sibTrans">
      <dgm:prSet/>
      <dgm:spPr/>
      <dgm:t>
        <a:bodyPr/>
        <a:p>
          <a:endParaRPr lang="zh-CN" altLang="en-US"/>
        </a:p>
      </dgm:t>
    </dgm:pt>
    <dgm:pt modelId="{D34FE5D7-7525-4D59-ABC9-3998105E634C}">
      <dgm:prSet phldrT="[文本]" phldr="false" custT="false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数据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96BE2DD-535A-47FD-A010-195BD3C076B9}" cxnId="{11D27017-6529-4E4A-80B4-EB1550E4C5D3}" type="parTrans">
      <dgm:prSet/>
      <dgm:spPr/>
      <dgm:t>
        <a:bodyPr/>
        <a:p>
          <a:endParaRPr lang="zh-CN" altLang="en-US"/>
        </a:p>
      </dgm:t>
    </dgm:pt>
    <dgm:pt modelId="{75EA9321-EAFA-4AF6-8313-8107E8EB3526}" cxnId="{11D27017-6529-4E4A-80B4-EB1550E4C5D3}" type="sibTrans">
      <dgm:prSet/>
      <dgm:spPr/>
      <dgm:t>
        <a:bodyPr/>
        <a:p>
          <a:endParaRPr lang="zh-CN" altLang="en-US"/>
        </a:p>
      </dgm:t>
    </dgm:pt>
    <dgm:pt modelId="{E17F1310-B4AD-4B57-8D9B-BF776721EA77}">
      <dgm:prSet phldrT="[文本]" phldr="false" custT="false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算法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BAC1755-6217-4715-99C2-D1422148265D}" cxnId="{0AA41182-E300-46A4-8058-B8CD78446A1B}" type="parTrans">
      <dgm:prSet/>
      <dgm:spPr/>
      <dgm:t>
        <a:bodyPr/>
        <a:p>
          <a:endParaRPr lang="zh-CN" altLang="en-US"/>
        </a:p>
      </dgm:t>
    </dgm:pt>
    <dgm:pt modelId="{925984A4-8E6F-4D28-B868-DBAB08F4BD28}" cxnId="{0AA41182-E300-46A4-8058-B8CD78446A1B}" type="sibTrans">
      <dgm:prSet/>
      <dgm:spPr/>
      <dgm:t>
        <a:bodyPr/>
        <a:p>
          <a:endParaRPr lang="zh-CN" altLang="en-US"/>
        </a:p>
      </dgm:t>
    </dgm:pt>
    <dgm:pt modelId="{D5B7622F-17AC-467C-B10C-28C38C38C350}" type="pres">
      <dgm:prSet presAssocID="{37D76233-2C52-45E9-94E8-FBDCAFC81A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DECBB5-37EA-4668-8A2F-BD2C2902F22A}" type="pres">
      <dgm:prSet presAssocID="{8E2A460B-45D3-4E20-A31D-4AFE676F0DDA}" presName="centerShape" presStyleLbl="node0" presStyleIdx="0" presStyleCnt="1"/>
      <dgm:spPr/>
    </dgm:pt>
    <dgm:pt modelId="{C2E7DEFD-0505-42BF-AE13-B6483BF86572}" type="pres">
      <dgm:prSet presAssocID="{ECE2948F-862B-4CC3-B6BC-3E6415C7F5DD}" presName="node" presStyleLbl="node1" presStyleIdx="0" presStyleCnt="3">
        <dgm:presLayoutVars>
          <dgm:bulletEnabled val="true"/>
        </dgm:presLayoutVars>
      </dgm:prSet>
      <dgm:spPr/>
    </dgm:pt>
    <dgm:pt modelId="{45046E67-FA41-4C32-9E33-BDDDFBBF1D6A}" type="pres">
      <dgm:prSet presAssocID="{ECE2948F-862B-4CC3-B6BC-3E6415C7F5DD}" presName="dummy" presStyleCnt="0"/>
      <dgm:spPr/>
    </dgm:pt>
    <dgm:pt modelId="{F3596884-C09F-4C70-900E-D61864BED5F1}" type="pres">
      <dgm:prSet presAssocID="{4116C939-0673-4613-8FA7-CB6FE7258301}" presName="sibTrans" presStyleLbl="sibTrans2D1" presStyleIdx="0" presStyleCnt="3"/>
      <dgm:spPr/>
    </dgm:pt>
    <dgm:pt modelId="{44F31994-0027-4DC3-B39E-FEE01FB1A852}" type="pres">
      <dgm:prSet presAssocID="{D34FE5D7-7525-4D59-ABC9-3998105E634C}" presName="node" presStyleLbl="node1" presStyleIdx="1" presStyleCnt="3">
        <dgm:presLayoutVars>
          <dgm:bulletEnabled val="true"/>
        </dgm:presLayoutVars>
      </dgm:prSet>
      <dgm:spPr/>
    </dgm:pt>
    <dgm:pt modelId="{C6A1073C-AEB6-41D2-8257-B02F52AE6460}" type="pres">
      <dgm:prSet presAssocID="{D34FE5D7-7525-4D59-ABC9-3998105E634C}" presName="dummy" presStyleCnt="0"/>
      <dgm:spPr/>
    </dgm:pt>
    <dgm:pt modelId="{15715456-3418-4DF0-AF3A-DA59307B110D}" type="pres">
      <dgm:prSet presAssocID="{75EA9321-EAFA-4AF6-8313-8107E8EB3526}" presName="sibTrans" presStyleLbl="sibTrans2D1" presStyleIdx="1" presStyleCnt="3"/>
      <dgm:spPr/>
    </dgm:pt>
    <dgm:pt modelId="{0DA4B7DF-BD6B-46E8-940A-69050C019BB3}" type="pres">
      <dgm:prSet presAssocID="{E17F1310-B4AD-4B57-8D9B-BF776721EA77}" presName="node" presStyleLbl="node1" presStyleIdx="2" presStyleCnt="3">
        <dgm:presLayoutVars>
          <dgm:bulletEnabled val="true"/>
        </dgm:presLayoutVars>
      </dgm:prSet>
      <dgm:spPr/>
    </dgm:pt>
    <dgm:pt modelId="{9268D1C0-A139-4893-A300-CF509D15352B}" type="pres">
      <dgm:prSet presAssocID="{E17F1310-B4AD-4B57-8D9B-BF776721EA77}" presName="dummy" presStyleCnt="0"/>
      <dgm:spPr/>
    </dgm:pt>
    <dgm:pt modelId="{EBDCA107-8C73-4044-AC95-50DA28B759A8}" type="pres">
      <dgm:prSet presAssocID="{925984A4-8E6F-4D28-B868-DBAB08F4BD28}" presName="sibTrans" presStyleLbl="sibTrans2D1" presStyleIdx="2" presStyleCnt="3"/>
      <dgm:spPr/>
    </dgm:pt>
  </dgm:ptLst>
  <dgm:cxnLst>
    <dgm:cxn modelId="{6F8AE479-432F-4545-8EBA-D4C0ED1A4AEA}" srcId="{37D76233-2C52-45E9-94E8-FBDCAFC81AF1}" destId="{8E2A460B-45D3-4E20-A31D-4AFE676F0DDA}" srcOrd="0" destOrd="0" parTransId="{40722E6B-70D7-49DD-BCDB-C5F5A53BB946}" sibTransId="{AC66A5CC-387D-4D7B-8E90-1B8214C2F261}"/>
    <dgm:cxn modelId="{4DE16C41-22BE-4807-8250-8D19273A967B}" srcId="{8E2A460B-45D3-4E20-A31D-4AFE676F0DDA}" destId="{ECE2948F-862B-4CC3-B6BC-3E6415C7F5DD}" srcOrd="0" destOrd="0" parTransId="{055F34F9-26B5-46B6-B947-B5718EF53A09}" sibTransId="{4116C939-0673-4613-8FA7-CB6FE7258301}"/>
    <dgm:cxn modelId="{11D27017-6529-4E4A-80B4-EB1550E4C5D3}" srcId="{8E2A460B-45D3-4E20-A31D-4AFE676F0DDA}" destId="{D34FE5D7-7525-4D59-ABC9-3998105E634C}" srcOrd="1" destOrd="0" parTransId="{A96BE2DD-535A-47FD-A010-195BD3C076B9}" sibTransId="{75EA9321-EAFA-4AF6-8313-8107E8EB3526}"/>
    <dgm:cxn modelId="{0AA41182-E300-46A4-8058-B8CD78446A1B}" srcId="{8E2A460B-45D3-4E20-A31D-4AFE676F0DDA}" destId="{E17F1310-B4AD-4B57-8D9B-BF776721EA77}" srcOrd="2" destOrd="0" parTransId="{6BAC1755-6217-4715-99C2-D1422148265D}" sibTransId="{925984A4-8E6F-4D28-B868-DBAB08F4BD28}"/>
    <dgm:cxn modelId="{9721BE41-204F-4144-BD85-2E145A3FEE20}" type="presOf" srcId="{37D76233-2C52-45E9-94E8-FBDCAFC81AF1}" destId="{D5B7622F-17AC-467C-B10C-28C38C38C350}" srcOrd="0" destOrd="0" presId="urn:microsoft.com/office/officeart/2005/8/layout/radial6"/>
    <dgm:cxn modelId="{AF016B5F-EB2E-4CF2-9921-A92F963AEA1A}" type="presParOf" srcId="{D5B7622F-17AC-467C-B10C-28C38C38C350}" destId="{BADECBB5-37EA-4668-8A2F-BD2C2902F22A}" srcOrd="0" destOrd="0" presId="urn:microsoft.com/office/officeart/2005/8/layout/radial6"/>
    <dgm:cxn modelId="{01AA9F94-3F0E-435A-BB24-3F15F85F5ACA}" type="presOf" srcId="{8E2A460B-45D3-4E20-A31D-4AFE676F0DDA}" destId="{BADECBB5-37EA-4668-8A2F-BD2C2902F22A}" srcOrd="0" destOrd="0" presId="urn:microsoft.com/office/officeart/2005/8/layout/radial6"/>
    <dgm:cxn modelId="{DD0653AB-B8EF-41B1-958F-5AA57534960A}" type="presParOf" srcId="{D5B7622F-17AC-467C-B10C-28C38C38C350}" destId="{C2E7DEFD-0505-42BF-AE13-B6483BF86572}" srcOrd="1" destOrd="0" presId="urn:microsoft.com/office/officeart/2005/8/layout/radial6"/>
    <dgm:cxn modelId="{1E49D182-477C-4B74-BCF8-638E4A1C81A1}" type="presOf" srcId="{ECE2948F-862B-4CC3-B6BC-3E6415C7F5DD}" destId="{C2E7DEFD-0505-42BF-AE13-B6483BF86572}" srcOrd="0" destOrd="0" presId="urn:microsoft.com/office/officeart/2005/8/layout/radial6"/>
    <dgm:cxn modelId="{93DAB3F3-DE66-49CE-964C-CEA681487207}" type="presParOf" srcId="{D5B7622F-17AC-467C-B10C-28C38C38C350}" destId="{45046E67-FA41-4C32-9E33-BDDDFBBF1D6A}" srcOrd="2" destOrd="0" presId="urn:microsoft.com/office/officeart/2005/8/layout/radial6"/>
    <dgm:cxn modelId="{35805B6C-1234-42A7-9BDF-F1AFD0018A10}" type="presParOf" srcId="{D5B7622F-17AC-467C-B10C-28C38C38C350}" destId="{F3596884-C09F-4C70-900E-D61864BED5F1}" srcOrd="3" destOrd="0" presId="urn:microsoft.com/office/officeart/2005/8/layout/radial6"/>
    <dgm:cxn modelId="{A86355D9-0E48-4347-992A-117F39892118}" type="presOf" srcId="{4116C939-0673-4613-8FA7-CB6FE7258301}" destId="{F3596884-C09F-4C70-900E-D61864BED5F1}" srcOrd="0" destOrd="0" presId="urn:microsoft.com/office/officeart/2005/8/layout/radial6"/>
    <dgm:cxn modelId="{AC1CF39B-297E-408A-AEAD-4DD047BE8393}" type="presParOf" srcId="{D5B7622F-17AC-467C-B10C-28C38C38C350}" destId="{44F31994-0027-4DC3-B39E-FEE01FB1A852}" srcOrd="4" destOrd="0" presId="urn:microsoft.com/office/officeart/2005/8/layout/radial6"/>
    <dgm:cxn modelId="{C9EEB0F7-3C20-4494-B21A-939A0A2FA461}" type="presOf" srcId="{D34FE5D7-7525-4D59-ABC9-3998105E634C}" destId="{44F31994-0027-4DC3-B39E-FEE01FB1A852}" srcOrd="0" destOrd="0" presId="urn:microsoft.com/office/officeart/2005/8/layout/radial6"/>
    <dgm:cxn modelId="{F8F7184E-E684-4196-858A-5FCDDEFFBEC1}" type="presParOf" srcId="{D5B7622F-17AC-467C-B10C-28C38C38C350}" destId="{C6A1073C-AEB6-41D2-8257-B02F52AE6460}" srcOrd="5" destOrd="0" presId="urn:microsoft.com/office/officeart/2005/8/layout/radial6"/>
    <dgm:cxn modelId="{CCD3DB4E-45BA-40E4-9D6B-598E1B54DC21}" type="presParOf" srcId="{D5B7622F-17AC-467C-B10C-28C38C38C350}" destId="{15715456-3418-4DF0-AF3A-DA59307B110D}" srcOrd="6" destOrd="0" presId="urn:microsoft.com/office/officeart/2005/8/layout/radial6"/>
    <dgm:cxn modelId="{42F55C9E-BDB6-401A-A8F3-D5DA3CF91E0B}" type="presOf" srcId="{75EA9321-EAFA-4AF6-8313-8107E8EB3526}" destId="{15715456-3418-4DF0-AF3A-DA59307B110D}" srcOrd="0" destOrd="0" presId="urn:microsoft.com/office/officeart/2005/8/layout/radial6"/>
    <dgm:cxn modelId="{F2F71F5B-A492-4AA0-A82A-E6FD7F3566CB}" type="presParOf" srcId="{D5B7622F-17AC-467C-B10C-28C38C38C350}" destId="{0DA4B7DF-BD6B-46E8-940A-69050C019BB3}" srcOrd="7" destOrd="0" presId="urn:microsoft.com/office/officeart/2005/8/layout/radial6"/>
    <dgm:cxn modelId="{6B6F0D34-C331-4416-B7E4-BBF4C71C6DBC}" type="presOf" srcId="{E17F1310-B4AD-4B57-8D9B-BF776721EA77}" destId="{0DA4B7DF-BD6B-46E8-940A-69050C019BB3}" srcOrd="0" destOrd="0" presId="urn:microsoft.com/office/officeart/2005/8/layout/radial6"/>
    <dgm:cxn modelId="{5587A1E5-F68B-4328-A5AE-883A14FAF796}" type="presParOf" srcId="{D5B7622F-17AC-467C-B10C-28C38C38C350}" destId="{9268D1C0-A139-4893-A300-CF509D15352B}" srcOrd="8" destOrd="0" presId="urn:microsoft.com/office/officeart/2005/8/layout/radial6"/>
    <dgm:cxn modelId="{7583BA42-2899-4CB8-9CF6-5DD224750CB7}" type="presParOf" srcId="{D5B7622F-17AC-467C-B10C-28C38C38C350}" destId="{EBDCA107-8C73-4044-AC95-50DA28B759A8}" srcOrd="9" destOrd="0" presId="urn:microsoft.com/office/officeart/2005/8/layout/radial6"/>
    <dgm:cxn modelId="{33EC294F-8ACB-4294-B0BF-CD70A727BB4C}" type="presOf" srcId="{925984A4-8E6F-4D28-B868-DBAB08F4BD28}" destId="{EBDCA107-8C73-4044-AC95-50DA28B759A8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626100" cy="3689350"/>
        <a:chOff x="0" y="0"/>
        <a:chExt cx="5626100" cy="3689350"/>
      </a:xfrm>
    </dsp:grpSpPr>
    <dsp:sp modelId="{F3596884-C09F-4C70-900E-D61864BED5F1}">
      <dsp:nvSpPr>
        <dsp:cNvPr id="5" name="空心弧 4"/>
        <dsp:cNvSpPr/>
      </dsp:nvSpPr>
      <dsp:spPr bwMode="white">
        <a:xfrm>
          <a:off x="1106509" y="396801"/>
          <a:ext cx="3413082" cy="3413082"/>
        </a:xfrm>
        <a:prstGeom prst="blockArc">
          <a:avLst>
            <a:gd name="adj1" fmla="val 16199999"/>
            <a:gd name="adj2" fmla="val 180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106509" y="396801"/>
        <a:ext cx="3413082" cy="3413082"/>
      </dsp:txXfrm>
    </dsp:sp>
    <dsp:sp modelId="{15715456-3418-4DF0-AF3A-DA59307B110D}">
      <dsp:nvSpPr>
        <dsp:cNvPr id="7" name="空心弧 6"/>
        <dsp:cNvSpPr/>
      </dsp:nvSpPr>
      <dsp:spPr bwMode="white">
        <a:xfrm>
          <a:off x="1106509" y="396801"/>
          <a:ext cx="3413082" cy="3413082"/>
        </a:xfrm>
        <a:prstGeom prst="blockArc">
          <a:avLst>
            <a:gd name="adj1" fmla="val 1800000"/>
            <a:gd name="adj2" fmla="val 900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106509" y="396801"/>
        <a:ext cx="3413082" cy="3413082"/>
      </dsp:txXfrm>
    </dsp:sp>
    <dsp:sp modelId="{EBDCA107-8C73-4044-AC95-50DA28B759A8}">
      <dsp:nvSpPr>
        <dsp:cNvPr id="9" name="空心弧 8"/>
        <dsp:cNvSpPr/>
      </dsp:nvSpPr>
      <dsp:spPr bwMode="white">
        <a:xfrm>
          <a:off x="1106509" y="396801"/>
          <a:ext cx="3413082" cy="3413082"/>
        </a:xfrm>
        <a:prstGeom prst="blockArc">
          <a:avLst>
            <a:gd name="adj1" fmla="val 9000000"/>
            <a:gd name="adj2" fmla="val 16199999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106509" y="396801"/>
        <a:ext cx="3413082" cy="3413082"/>
      </dsp:txXfrm>
    </dsp:sp>
    <dsp:sp modelId="{BADECBB5-37EA-4668-8A2F-BD2C2902F22A}">
      <dsp:nvSpPr>
        <dsp:cNvPr id="3" name="椭圆 2"/>
        <dsp:cNvSpPr/>
      </dsp:nvSpPr>
      <dsp:spPr bwMode="white">
        <a:xfrm>
          <a:off x="2067184" y="1357476"/>
          <a:ext cx="1491732" cy="14917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067184" y="1357476"/>
        <a:ext cx="1491732" cy="1491732"/>
      </dsp:txXfrm>
    </dsp:sp>
    <dsp:sp modelId="{C2E7DEFD-0505-42BF-AE13-B6483BF86572}">
      <dsp:nvSpPr>
        <dsp:cNvPr id="4" name="椭圆 3"/>
        <dsp:cNvSpPr/>
      </dsp:nvSpPr>
      <dsp:spPr bwMode="white">
        <a:xfrm>
          <a:off x="2290944" y="0"/>
          <a:ext cx="1044212" cy="104421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用户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290944" y="0"/>
        <a:ext cx="1044212" cy="1044212"/>
      </dsp:txXfrm>
    </dsp:sp>
    <dsp:sp modelId="{44F31994-0027-4DC3-B39E-FEE01FB1A852}">
      <dsp:nvSpPr>
        <dsp:cNvPr id="6" name="椭圆 5"/>
        <dsp:cNvSpPr/>
      </dsp:nvSpPr>
      <dsp:spPr bwMode="white">
        <a:xfrm>
          <a:off x="3660334" y="2371853"/>
          <a:ext cx="1044212" cy="104421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数据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660334" y="2371853"/>
        <a:ext cx="1044212" cy="1044212"/>
      </dsp:txXfrm>
    </dsp:sp>
    <dsp:sp modelId="{0DA4B7DF-BD6B-46E8-940A-69050C019BB3}">
      <dsp:nvSpPr>
        <dsp:cNvPr id="8" name="椭圆 7"/>
        <dsp:cNvSpPr/>
      </dsp:nvSpPr>
      <dsp:spPr bwMode="white">
        <a:xfrm>
          <a:off x="921554" y="2371853"/>
          <a:ext cx="1044212" cy="104421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算法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921554" y="2371853"/>
        <a:ext cx="1044212" cy="1044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true"/>
        </dgm:pt>
        <dgm:pt modelId="11">
          <dgm:prSet phldr="true"/>
        </dgm:pt>
        <dgm:pt modelId="12">
          <dgm:prSet phldr="true"/>
        </dgm:pt>
        <dgm:pt modelId="13">
          <dgm:prSet phldr="true"/>
        </dgm:pt>
        <dgm:pt modelId="14">
          <dgm:prSet phldr="true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true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true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B3D72F79-8D12-4E95-BD8F-1E4847E72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1456626" y="3281619"/>
            <a:ext cx="1527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INTELLIGENT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true"/>
          <p:nvPr/>
        </p:nvSpPr>
        <p:spPr>
          <a:xfrm>
            <a:off x="4704715" y="2212975"/>
            <a:ext cx="62426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44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第一部分：智能商业</a:t>
            </a:r>
            <a:endParaRPr lang="zh-CN" altLang="en-US" sz="44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42082" y="79375"/>
            <a:ext cx="3352802" cy="838200"/>
          </a:xfrm>
          <a:prstGeom prst="rect">
            <a:avLst/>
          </a:prstGeom>
        </p:spPr>
      </p:pic>
      <p:pic>
        <p:nvPicPr>
          <p:cNvPr id="3" name="44B7C0F4-79DB-4F8B-9303-0E098D69D8BE-1" descr="/tmp/qt_temp.XV2261qt_temp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  <p:pic>
        <p:nvPicPr>
          <p:cNvPr id="9" name="图片 8" descr="ascending-graph-1173935_640"/>
          <p:cNvPicPr>
            <a:picLocks noChangeAspect="true"/>
          </p:cNvPicPr>
          <p:nvPr/>
        </p:nvPicPr>
        <p:blipFill>
          <a:blip r:embed="rId6"/>
          <a:srcRect l="9646" t="8419" r="14271" b="11346"/>
          <a:stretch>
            <a:fillRect/>
          </a:stretch>
        </p:blipFill>
        <p:spPr>
          <a:xfrm>
            <a:off x="1553845" y="2212975"/>
            <a:ext cx="1333500" cy="935990"/>
          </a:xfrm>
          <a:prstGeom prst="rect">
            <a:avLst/>
          </a:prstGeom>
        </p:spPr>
      </p:pic>
      <p:pic>
        <p:nvPicPr>
          <p:cNvPr id="5" name="44B7C0F4-79DB-4F8B-9303-0E098D69D8BE-3" descr="qt_temp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475" y="4352290"/>
            <a:ext cx="1304925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5715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算法化：智能商业的引擎而非工具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4551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如果把数据比作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DT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data technology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）时代的一桶高标号汽油，算法就是高性能引擎，只有算法才能让数据中的能量得以完全喷发出来，为智能商业这辆“跑车”推进加速。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18260" y="2679065"/>
            <a:ext cx="9908540" cy="1905000"/>
            <a:chOff x="1829" y="4325"/>
            <a:chExt cx="15604" cy="3000"/>
          </a:xfrm>
        </p:grpSpPr>
        <p:pic>
          <p:nvPicPr>
            <p:cNvPr id="3" name="图片 2"/>
            <p:cNvPicPr>
              <a:picLocks noChangeAspect="true"/>
            </p:cNvPicPr>
            <p:nvPr/>
          </p:nvPicPr>
          <p:blipFill>
            <a:blip r:embed="rId4"/>
            <a:srcRect l="5867" t="5867" r="5896" b="3911"/>
            <a:stretch>
              <a:fillRect/>
            </a:stretch>
          </p:blipFill>
          <p:spPr>
            <a:xfrm>
              <a:off x="1829" y="4333"/>
              <a:ext cx="2084" cy="213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true"/>
            </p:cNvPicPr>
            <p:nvPr/>
          </p:nvPicPr>
          <p:blipFill>
            <a:blip r:embed="rId5"/>
            <a:srcRect l="5481" t="11348" r="5481" b="12919"/>
            <a:stretch>
              <a:fillRect/>
            </a:stretch>
          </p:blipFill>
          <p:spPr>
            <a:xfrm>
              <a:off x="5697" y="4325"/>
              <a:ext cx="2516" cy="2140"/>
            </a:xfrm>
            <a:prstGeom prst="rect">
              <a:avLst/>
            </a:prstGeom>
          </p:spPr>
        </p:pic>
        <p:sp>
          <p:nvSpPr>
            <p:cNvPr id="8" name="文本框 7"/>
            <p:cNvSpPr txBox="true"/>
            <p:nvPr/>
          </p:nvSpPr>
          <p:spPr>
            <a:xfrm>
              <a:off x="2321" y="6673"/>
              <a:ext cx="1100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加号 8"/>
            <p:cNvSpPr/>
            <p:nvPr/>
          </p:nvSpPr>
          <p:spPr>
            <a:xfrm>
              <a:off x="4535" y="5188"/>
              <a:ext cx="846" cy="912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8407" y="5472"/>
              <a:ext cx="1481" cy="3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true"/>
            </p:cNvPicPr>
            <p:nvPr/>
          </p:nvPicPr>
          <p:blipFill>
            <a:blip r:embed="rId6"/>
            <a:srcRect t="35809" b="35817"/>
            <a:stretch>
              <a:fillRect/>
            </a:stretch>
          </p:blipFill>
          <p:spPr>
            <a:xfrm>
              <a:off x="10083" y="4325"/>
              <a:ext cx="7351" cy="2133"/>
            </a:xfrm>
            <a:prstGeom prst="rect">
              <a:avLst/>
            </a:prstGeom>
          </p:spPr>
        </p:pic>
        <p:sp>
          <p:nvSpPr>
            <p:cNvPr id="15" name="文本框 14"/>
            <p:cNvSpPr txBox="true"/>
            <p:nvPr/>
          </p:nvSpPr>
          <p:spPr>
            <a:xfrm>
              <a:off x="6226" y="6673"/>
              <a:ext cx="1100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sz="1400" b="1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算法</a:t>
              </a:r>
              <a:endParaRPr lang="zh-CN" sz="1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true"/>
            <p:nvPr/>
          </p:nvSpPr>
          <p:spPr>
            <a:xfrm>
              <a:off x="12442" y="6673"/>
              <a:ext cx="187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</a:rPr>
                <a:t>智能商业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文本框 22"/>
          <p:cNvSpPr txBox="true"/>
          <p:nvPr/>
        </p:nvSpPr>
        <p:spPr>
          <a:xfrm>
            <a:off x="1399540" y="4942840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算法在现代社会中无处不在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，手机、汽车、家电里均存在控制算法；金融市场的交易员通常是算法决策的执行者，并根据行情进行微调；算法制定航程、管理产品线流程、控制货物流通等。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谷歌的两个核心商业算法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1760" y="911860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是第一个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数据与算法驱动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的互联网产品，使我们每个人都可以在海量的互联网数据中找到最相关的信息。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16767" t="16767" r="17633" b="16300"/>
          <a:stretch>
            <a:fillRect/>
          </a:stretch>
        </p:blipFill>
        <p:spPr>
          <a:xfrm>
            <a:off x="5202555" y="2597785"/>
            <a:ext cx="1627505" cy="1661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70" y="2506980"/>
            <a:ext cx="2607310" cy="1844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05" y="2284730"/>
            <a:ext cx="3141345" cy="2287905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1450340" y="504761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谷歌的成功发源于其创始人提出的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PageRank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，其另一个功能强大的算法是在线广告市场引擎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pay per click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（点击付费广告）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，每天有超过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亿美元的广告通过这一算法投放到最合适的观众面前。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预测流行音乐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1760" y="911860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Polyphonic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是一家针对音乐和唱片公司的技术研发公司，其开发的算法用数学函数结构歌曲的曲调、节奏、和弦进程等指标来预测一首新歌能否流行。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40" y="2464435"/>
            <a:ext cx="3990975" cy="2245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5"/>
          <a:srcRect l="10139" t="4573" r="8572" b="10173"/>
          <a:stretch>
            <a:fillRect/>
          </a:stretch>
        </p:blipFill>
        <p:spPr>
          <a:xfrm>
            <a:off x="6483985" y="2464435"/>
            <a:ext cx="3806190" cy="2245360"/>
          </a:xfrm>
          <a:prstGeom prst="rect">
            <a:avLst/>
          </a:prstGeom>
        </p:spPr>
      </p:pic>
      <p:sp>
        <p:nvSpPr>
          <p:cNvPr id="10" name="文本框 9"/>
          <p:cNvSpPr txBox="true"/>
          <p:nvPr/>
        </p:nvSpPr>
        <p:spPr>
          <a:xfrm>
            <a:off x="1381760" y="5052060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该公司曾用算法预测出当年名不见经传的歌手诺拉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琼斯的专辑《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Come Away with Me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》将会有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首歌曲登上流行排行榜，最终该专辑热销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万张，琼斯也获得当年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项格莱美奖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5715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算法化：智能商业需要什么样的算法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37260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算法是按照设定程序运行以获得理想结果的一套指令。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在商业语境下，算法就是一组反映了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产品逻辑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市场机制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的计算指令的集合。在完成商业场景的数据化之后，算法就是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提炼数据价值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的思路。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以谷歌为例，我们每个人打开过的那些商品的页面、网购的某件商品，都是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数据金矿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，但只有当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在线广告的算法引擎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从中挖掘出每件商品的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潜在买家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，并据此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投放广告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时，这座数据金矿的价值才被真正开发出来。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13776" t="10959" r="14289" b="6205"/>
          <a:stretch>
            <a:fillRect/>
          </a:stretch>
        </p:blipFill>
        <p:spPr>
          <a:xfrm>
            <a:off x="4098925" y="3926205"/>
            <a:ext cx="3994150" cy="2586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5715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562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算法化：智能商业需要什么样的算法（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4551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机器学习算法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是智能的核心，数据是算法的原材料，数据越多越好，简单的算法也可以在实时在线、全本记录的数据（大数据）中，通过数据探索，来发现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未被察觉的结构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并持续优化。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rcRect l="8153" t="9584" r="7934" b="12558"/>
          <a:stretch>
            <a:fillRect/>
          </a:stretch>
        </p:blipFill>
        <p:spPr>
          <a:xfrm>
            <a:off x="1169670" y="3153410"/>
            <a:ext cx="2362835" cy="1423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830" y="3098800"/>
            <a:ext cx="2298700" cy="1532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670" y="3098800"/>
            <a:ext cx="2224405" cy="154686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626485" y="3862070"/>
            <a:ext cx="1134110" cy="2184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7282180" y="3828415"/>
            <a:ext cx="1259205" cy="25209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true"/>
          <p:nvPr/>
        </p:nvSpPr>
        <p:spPr>
          <a:xfrm>
            <a:off x="1340485" y="5186680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智能商业要求算法：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迭代方向、参数工程等，都必须与商业逻辑、机制设计，甚至价值观融合为一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545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产品化：数据智能和商业场景的最终载体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37260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智能商业的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主动了解客户，通过学习不断提升用户体验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，互联网时代特别强调产品的重要性，因为产品将用户、算法、数据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创新性地连接起来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。产品具备三个关键作用。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821940" y="2540635"/>
          <a:ext cx="5626100" cy="368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2"/>
          <p:cNvSpPr txBox="true"/>
          <p:nvPr/>
        </p:nvSpPr>
        <p:spPr>
          <a:xfrm>
            <a:off x="914400" y="3232150"/>
            <a:ext cx="2551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是与用户完成个性化、实时、海量、低成本互动的</a:t>
            </a:r>
            <a:r>
              <a:rPr lang="zh-CN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端口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，通过和“云”互动，直接完成</a:t>
            </a:r>
            <a:r>
              <a:rPr lang="zh-CN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用户体验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，使</a:t>
            </a:r>
            <a:r>
              <a:rPr lang="zh-CN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数据记录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用户反馈闭环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得以发生</a:t>
            </a:r>
            <a:endParaRPr 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8394700" y="3325495"/>
            <a:ext cx="255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数据聚合、算法计算的平台是“云”，它通过算法优化，更好地揣摩用户需求、提升用户体验。</a:t>
            </a:r>
            <a:endParaRPr 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产品直接影响用户体验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40" y="3261360"/>
            <a:ext cx="4119880" cy="2649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30" y="3056890"/>
            <a:ext cx="4519295" cy="3058795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1399540" y="937260"/>
            <a:ext cx="9546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产品的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是否齐全、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是否友好以及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交互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是否自然，都是产品能否取得成功的关键因素。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苹果公司这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年的成功，特别是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iPhone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的跨时代意义充分显示了这一点。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谷歌超简洁的搜索框一经问世立刻俘获了所有用户的心，为其带来早期高速发展。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上传：将端的行为数据向云反馈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37260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产品是用户通过行为数据向云上的数据智能进行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反馈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、实现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数据增值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算法优化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的通道，用户的每一次行为都成为一次数据反馈，算法在一次次的反馈中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敏捷迭代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，逐渐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接近用户的真实需求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35" y="2578100"/>
            <a:ext cx="7536815" cy="3596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下达：将云的数据智能传递到端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37260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产品将云上的数据智能传递给用户、为用户带来价值的通道，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客户的产品体验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不仅仅来自端上的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（用户界面）互动，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更多地取决于云上的数据智能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lADPD2sQwcLisCzNCeTNBJI_1170_25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085" y="2056130"/>
            <a:ext cx="2098675" cy="4542790"/>
          </a:xfrm>
          <a:prstGeom prst="rect">
            <a:avLst/>
          </a:prstGeom>
        </p:spPr>
      </p:pic>
      <p:pic>
        <p:nvPicPr>
          <p:cNvPr id="3" name="图片 2" descr="lADPD3zUOvrDMEDNCeTNBJI_1170_25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870" y="2056130"/>
            <a:ext cx="2072005" cy="4485005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3968750" y="2886075"/>
            <a:ext cx="4408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以淘宝为例，用户体验不仅是类目是否合理、导航是否有效、界面是否友好，更重要的是能否高效从几十亿件商品、千万级卖家中</a:t>
            </a:r>
            <a:r>
              <a:rPr lang="zh-CN" altLang="en-US" sz="1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快速找到自己需要的商品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，甚至还有惊喜，这就取决于云上的智能。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436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智能商业的三大基石：数据化、算法化、产品化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51555" y="2615565"/>
            <a:ext cx="5088890" cy="3120390"/>
            <a:chOff x="5463" y="3510"/>
            <a:chExt cx="8014" cy="4914"/>
          </a:xfrm>
        </p:grpSpPr>
        <p:grpSp>
          <p:nvGrpSpPr>
            <p:cNvPr id="6" name="组合 5"/>
            <p:cNvGrpSpPr/>
            <p:nvPr/>
          </p:nvGrpSpPr>
          <p:grpSpPr>
            <a:xfrm>
              <a:off x="5463" y="3510"/>
              <a:ext cx="8014" cy="4915"/>
              <a:chOff x="6029" y="3695"/>
              <a:chExt cx="6918" cy="4294"/>
            </a:xfrm>
          </p:grpSpPr>
          <p:sp>
            <p:nvSpPr>
              <p:cNvPr id="2" name="下弧形箭头 1"/>
              <p:cNvSpPr/>
              <p:nvPr/>
            </p:nvSpPr>
            <p:spPr>
              <a:xfrm flipH="true">
                <a:off x="6644" y="6601"/>
                <a:ext cx="5581" cy="1388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上弧形箭头 2"/>
              <p:cNvSpPr/>
              <p:nvPr/>
            </p:nvSpPr>
            <p:spPr>
              <a:xfrm>
                <a:off x="6857" y="3695"/>
                <a:ext cx="5487" cy="140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6029" y="5413"/>
                <a:ext cx="1944" cy="10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000" b="1">
                    <a:latin typeface="微软雅黑" panose="020B0503020204020204" charset="-122"/>
                    <a:ea typeface="微软雅黑" panose="020B0503020204020204" charset="-122"/>
                  </a:rPr>
                  <a:t>产品</a:t>
                </a:r>
                <a:endParaRPr lang="zh-CN" altLang="en-US" sz="20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1003" y="5413"/>
                <a:ext cx="1944" cy="10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000" b="1">
                    <a:latin typeface="微软雅黑" panose="020B0503020204020204" charset="-122"/>
                    <a:ea typeface="微软雅黑" panose="020B0503020204020204" charset="-122"/>
                  </a:rPr>
                  <a:t>算法</a:t>
                </a:r>
                <a:endParaRPr lang="zh-CN" altLang="en-US" sz="20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8" name="文本框 7"/>
            <p:cNvSpPr txBox="true"/>
            <p:nvPr/>
          </p:nvSpPr>
          <p:spPr>
            <a:xfrm>
              <a:off x="8886" y="3591"/>
              <a:ext cx="14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true"/>
            <p:nvPr/>
          </p:nvSpPr>
          <p:spPr>
            <a:xfrm>
              <a:off x="8783" y="7728"/>
              <a:ext cx="14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true"/>
          <p:nvPr/>
        </p:nvSpPr>
        <p:spPr>
          <a:xfrm>
            <a:off x="1399540" y="937260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智能商业的成功，最关键的一步是一个极富想象力的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创新产品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：针对某个用户问题、定义全新的用户体验方式，启动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数据智能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的引擎，通过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交互数据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实现反馈闭环，持续提升用户体验。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1405255" y="5900420"/>
            <a:ext cx="91522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数据、算法、产品在反馈闭环中完成了智能商业的“三位一体”。</a:t>
            </a:r>
            <a:endParaRPr lang="zh-CN" sz="2000" b="1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79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本部分简介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>
            <p:ph type="title"/>
          </p:nvPr>
        </p:nvSpPr>
        <p:spPr>
          <a:xfrm>
            <a:off x="1986280" y="2287270"/>
            <a:ext cx="669290" cy="2041525"/>
          </a:xfrm>
        </p:spPr>
        <p:txBody>
          <a:bodyPr vert="horz" wrap="square" lIns="91440" tIns="45720" rIns="91440" bIns="45720" anchor="ctr" anchorCtr="false">
            <a:no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本部分大纲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83"/>
          <p:cNvSpPr>
            <a:spLocks noChangeArrowheads="true"/>
          </p:cNvSpPr>
          <p:nvPr/>
        </p:nvSpPr>
        <p:spPr bwMode="auto">
          <a:xfrm>
            <a:off x="3543935" y="1536383"/>
            <a:ext cx="6014085" cy="37846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 智能商业大变革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第二节  互联网的本质</a:t>
            </a:r>
            <a:r>
              <a:rPr kumimoji="0" lang="zh-CN" altLang="en-US" sz="2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第三节  智能商业双螺旋之一：网络协同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 智能商业双螺旋之二： 数据智能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第五节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智能商业的特征：向精准提升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第六节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黑洞效应：智能商业胜出的秘密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false" advTm="0"/>
    </mc:Choice>
    <mc:Fallback>
      <p:transition advClick="false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202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智能商业的“三位一体”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以无人驾驶为例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15" y="1716405"/>
            <a:ext cx="6085205" cy="37338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2348230" y="942340"/>
            <a:ext cx="7495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：地理位置、车况、天气、红绿灯、道路、行人的数据化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233045" y="2987040"/>
            <a:ext cx="26517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算法化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：云端计算平台根据路况、车况和天气等数据实时优化路线选择和驾驶选择。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9395460" y="2987040"/>
            <a:ext cx="26517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产品化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：汽车上各种雷达、摄像头、传感器、路由器、车身自动控制系统等。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2264410" y="5744210"/>
            <a:ext cx="78816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反馈闭环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：路况数据使车辆实时优化行车路线、周遭环境使车辆实时决定行车速度、乘客身体状况使车辆实时调整车窗、空调、座椅等。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活数据：让反馈成为闭环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37260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仅仅是拥有大数据不足以支撑我们进行更好的商业决策，需要将大数据变为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活数据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，“活”包括两层含义：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要让数据与现实生活无缝衔接，就需要数据在线，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实时记录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而非主动采集；要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不断更新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随时可用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来产生洞察；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需要在实际业务场景中被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灵活使用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，驱动下一个决策产生，活数据在不断地被消化、处理，产生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增值服务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80" y="4010025"/>
            <a:ext cx="2476500" cy="23812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483985" y="3966210"/>
            <a:ext cx="4151630" cy="2424430"/>
            <a:chOff x="10211" y="6246"/>
            <a:chExt cx="6538" cy="3818"/>
          </a:xfrm>
        </p:grpSpPr>
        <p:pic>
          <p:nvPicPr>
            <p:cNvPr id="3" name="图片 2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1" y="6246"/>
              <a:ext cx="6539" cy="381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432" y="6484"/>
              <a:ext cx="1084" cy="330"/>
            </a:xfrm>
            <a:prstGeom prst="rect">
              <a:avLst/>
            </a:prstGeom>
            <a:solidFill>
              <a:srgbClr val="E3EA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“活”数据的三大重要特征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1075055"/>
            <a:ext cx="954659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全本记录，而非样本抽查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只要核心业务在线，用户的所有行为都会在互联网上留下痕迹，将这些行为直接记录下来，就能够对这个用户进行全面深刻的了解。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先有数据，后有洞察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传统市场调查方法是，先整理问题，再根据问题收集相关数据，“活数据”时代是先有数据记录，再有分析和洞察，避免了出现新的调查问题而被迫重新收集数据。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数据就是决策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数据智能的引擎机器要能够直接做决策，而不是传统的利用数据分析来支持人的决策，否则便无法形成真正的闭环。以淘宝为例，用户通过关键字搜寻自己想要的商品，那么他第一眼会看到什么，第一次点击后再给用户看什么，都由机器自主完成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8949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企业智能化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=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在线化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+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自动化，以流利说为例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81978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企业智能化的核心是：创新性地实现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产品化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，把核心业务流程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在线化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全本记录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用户数据，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实时迭代优化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算法，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持续提升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用户体验。以“流利说”为例进行分析。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4"/>
          <a:srcRect l="10733" t="33118" r="10722" b="32670"/>
          <a:stretch>
            <a:fillRect/>
          </a:stretch>
        </p:blipFill>
        <p:spPr>
          <a:xfrm>
            <a:off x="1794510" y="5082540"/>
            <a:ext cx="3665855" cy="1069975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1399540" y="1885950"/>
            <a:ext cx="95465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创立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月成立于杭州余杭区，成立之初三位理工男创始人做了一个简单至极的口语练习工具，通过这个工具成功积累了第一批用户并逐渐形成自己社群。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发展：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经过多年积累，流利说已拥有巨型的“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中国人英语语音数据库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”，截止至2021年3月31日，已累积实现记录大约39亿分钟的对话和532亿句录音。在此基础上，研发了卓越的英语口语评测、写作打分引擎和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深度自适应学习系统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960" y="4467225"/>
            <a:ext cx="2813050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688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企业智能化 = 在线化 + 自动化，以流利说为例（续）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424305" y="97091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上市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月在纽交所上市，截止2021年3月31日，累计注册用户2.006亿。被誉为“AI+教育”第一股。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424305" y="1985645"/>
            <a:ext cx="9546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流利说恰到好处地演绎了数据智能的创新应用，其成功的两个关键因素如下：</a:t>
            </a:r>
            <a:endParaRPr lang="zh-CN" sz="2000" b="1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424305" y="2630805"/>
            <a:ext cx="9546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流利说在正确的时间、正确的方向做正确的事情</a:t>
            </a:r>
            <a:endParaRPr 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年创业初期，流利说恰逢移动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、云计算、大数据三大趋势的结合，为语音识别、语音语料的处理和存储奠定了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技术基础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。市场经济的发展和白领阶层的壮大为流利说奠定了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市场基础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424305" y="456882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企业智能化</a:t>
            </a:r>
            <a:endParaRPr 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流利说使用数据智能不仅有效实现了口语课程的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在线化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，还通过数据闭环反馈将其变成一个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个性化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的学习课程，降低了传统口语学习的成本，提升了用户体验。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695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企业智能化 = 在线化 + 自动化，以流利说为例（续）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322705" y="1538605"/>
            <a:ext cx="954659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核心业务在线化</a:t>
            </a:r>
            <a:endParaRPr 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借助智能手机和移动互联网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完成口语学习的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在线化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，将口语学习的各个步骤进行软件化实现。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既是与用户交互的入口，也是收集数据的入口，利用它将用户录的每一条语音记录下来，使其逐步演变为世界上最大的“中国人说英语”的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口语数据库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业务环节自动化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流利说利用算法和数据闭环反馈开发了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自适应学习系统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，将口语学习变为一个自动化过程：用户的录音会得到系统的反馈，针对反馈用户不断提升自己的口语水平，并随时调整课程进度，即用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机器决策取代了传统的老师反馈和课程改进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在线化和自动化顺利运行使流利说搭上智能商业的快车快速演化</a:t>
            </a:r>
            <a:endParaRPr lang="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441450" y="911860"/>
            <a:ext cx="95465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流利说的企业智能化步骤：</a:t>
            </a:r>
            <a:endParaRPr lang="zh-CN" sz="2000" b="1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本框 29"/>
          <p:cNvSpPr txBox="true"/>
          <p:nvPr/>
        </p:nvSpPr>
        <p:spPr>
          <a:xfrm>
            <a:off x="5116195" y="2244090"/>
            <a:ext cx="3957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r>
              <a:rPr lang="en-US" altLang="zh-CN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    </a:t>
            </a: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endParaRPr lang="en-US" altLang="zh-CN" sz="72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73832" y="2540"/>
            <a:ext cx="3352802" cy="838200"/>
          </a:xfrm>
          <a:prstGeom prst="rect">
            <a:avLst/>
          </a:prstGeom>
        </p:spPr>
      </p:pic>
      <p:sp>
        <p:nvSpPr>
          <p:cNvPr id="14" name="文本框 13"/>
          <p:cNvSpPr txBox="true"/>
          <p:nvPr/>
        </p:nvSpPr>
        <p:spPr>
          <a:xfrm>
            <a:off x="1203579" y="3315274"/>
            <a:ext cx="20345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INTERNET CREDIT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45" y="2007235"/>
            <a:ext cx="1180465" cy="1180465"/>
          </a:xfrm>
          <a:prstGeom prst="rect">
            <a:avLst/>
          </a:prstGeom>
        </p:spPr>
      </p:pic>
      <p:pic>
        <p:nvPicPr>
          <p:cNvPr id="9" name="44B7C0F4-79DB-4F8B-9303-0E098D69D8BE-2" descr="/tmp/qt_temp.XV2261qt_temp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第一节 智能商业大变革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AutoShape 4"/>
          <p:cNvSpPr>
            <a:spLocks noChangeArrowheads="true"/>
          </p:cNvSpPr>
          <p:nvPr/>
        </p:nvSpPr>
        <p:spPr bwMode="blackWhite">
          <a:xfrm>
            <a:off x="2698750" y="2395220"/>
            <a:ext cx="7762240" cy="495300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掌握数据化、产品化、算法化的内涵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AutoShape 5"/>
          <p:cNvSpPr>
            <a:spLocks noChangeArrowheads="true"/>
          </p:cNvSpPr>
          <p:nvPr/>
        </p:nvSpPr>
        <p:spPr bwMode="blackWhite">
          <a:xfrm>
            <a:off x="2698750" y="2983865"/>
            <a:ext cx="7762240" cy="65595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理解智能商业的“三位一体”反馈闭环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6"/>
          <p:cNvSpPr>
            <a:spLocks noChangeArrowheads="true"/>
          </p:cNvSpPr>
          <p:nvPr/>
        </p:nvSpPr>
        <p:spPr bwMode="blackWhite">
          <a:xfrm>
            <a:off x="2698750" y="3733165"/>
            <a:ext cx="7762240" cy="61150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了解“活数据”的内涵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/>
        </p:nvSpPr>
        <p:spPr>
          <a:xfrm>
            <a:off x="1616710" y="2361565"/>
            <a:ext cx="669290" cy="2679700"/>
          </a:xfrm>
          <a:prstGeom prst="rect">
            <a:avLst/>
          </a:prstGeom>
        </p:spPr>
        <p:txBody>
          <a:bodyPr vert="horz" wrap="square" lIns="91440" tIns="45720" rIns="91440" bIns="45720" rtlCol="0" anchor="ctr" anchorCtr="false">
            <a:normAutofit lnSpcReduction="20000"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4"/>
          <p:cNvSpPr>
            <a:spLocks noChangeArrowheads="true"/>
          </p:cNvSpPr>
          <p:nvPr/>
        </p:nvSpPr>
        <p:spPr bwMode="blackWhite">
          <a:xfrm>
            <a:off x="2698750" y="4453255"/>
            <a:ext cx="7762240" cy="495300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掌握企业智能化的两个关键步骤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第四节 智能商业双螺旋之二：数据智能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5" name="AutoShape 6"/>
          <p:cNvSpPr/>
          <p:nvPr/>
        </p:nvSpPr>
        <p:spPr>
          <a:xfrm>
            <a:off x="3220085" y="3338830"/>
            <a:ext cx="6657340" cy="54102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三、产品化：数据智能和商业场景的最终载体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6" name="AutoShape 7"/>
          <p:cNvSpPr/>
          <p:nvPr/>
        </p:nvSpPr>
        <p:spPr>
          <a:xfrm>
            <a:off x="2889250" y="2617470"/>
            <a:ext cx="657288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二、算法化：智能商业的“引擎”而非“工具”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7" name="AutoShape 8"/>
          <p:cNvSpPr/>
          <p:nvPr/>
        </p:nvSpPr>
        <p:spPr>
          <a:xfrm>
            <a:off x="2541270" y="1897380"/>
            <a:ext cx="613727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一、数据化：商业创新的基础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228" name="Group 9"/>
          <p:cNvGrpSpPr/>
          <p:nvPr/>
        </p:nvGrpSpPr>
        <p:grpSpPr>
          <a:xfrm rot="0">
            <a:off x="1898015" y="2030730"/>
            <a:ext cx="422275" cy="399415"/>
            <a:chOff x="0" y="0"/>
            <a:chExt cx="1615" cy="1615"/>
          </a:xfrm>
        </p:grpSpPr>
        <p:sp>
          <p:nvSpPr>
            <p:cNvPr id="9268" name="Oval 10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69" name="Oval 11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Oval 12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71" name="Oval 13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Oval 14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73" name="Oval 15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229" name="Group 16"/>
          <p:cNvGrpSpPr/>
          <p:nvPr/>
        </p:nvGrpSpPr>
        <p:grpSpPr>
          <a:xfrm rot="0">
            <a:off x="2312670" y="2686050"/>
            <a:ext cx="422275" cy="399415"/>
            <a:chOff x="0" y="0"/>
            <a:chExt cx="1615" cy="1615"/>
          </a:xfrm>
        </p:grpSpPr>
        <p:sp>
          <p:nvSpPr>
            <p:cNvPr id="9262" name="Oval 17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63" name="Oval 18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Oval 19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65" name="Oval 20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60" name="Oval 21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67" name="Oval 22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230" name="Group 23"/>
          <p:cNvGrpSpPr/>
          <p:nvPr/>
        </p:nvGrpSpPr>
        <p:grpSpPr>
          <a:xfrm rot="0">
            <a:off x="2667000" y="3405505"/>
            <a:ext cx="422275" cy="399415"/>
            <a:chOff x="0" y="0"/>
            <a:chExt cx="1615" cy="1615"/>
          </a:xfrm>
        </p:grpSpPr>
        <p:sp>
          <p:nvSpPr>
            <p:cNvPr id="9256" name="Oval 24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57" name="Oval 25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65" name="Oval 26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59" name="Oval 27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67" name="Oval 28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61" name="Oval 29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sp>
        <p:nvSpPr>
          <p:cNvPr id="9224" name="AutoShape 5"/>
          <p:cNvSpPr/>
          <p:nvPr/>
        </p:nvSpPr>
        <p:spPr>
          <a:xfrm>
            <a:off x="3484245" y="4117340"/>
            <a:ext cx="6758305" cy="54038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四、活数据：让反馈成为闭环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231" name="Group 30"/>
          <p:cNvGrpSpPr/>
          <p:nvPr/>
        </p:nvGrpSpPr>
        <p:grpSpPr>
          <a:xfrm rot="0">
            <a:off x="2961005" y="4188460"/>
            <a:ext cx="422275" cy="399415"/>
            <a:chOff x="0" y="0"/>
            <a:chExt cx="1615" cy="1615"/>
          </a:xfrm>
        </p:grpSpPr>
        <p:sp>
          <p:nvSpPr>
            <p:cNvPr id="9250" name="Oval 31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51" name="Oval 32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72" name="Oval 33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53" name="Oval 34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74" name="Oval 35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255" name="Oval 36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AutoShape 8"/>
          <p:cNvSpPr/>
          <p:nvPr/>
        </p:nvSpPr>
        <p:spPr>
          <a:xfrm>
            <a:off x="3996055" y="4803775"/>
            <a:ext cx="653986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五、企业智能化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在线化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Group 9"/>
          <p:cNvGrpSpPr/>
          <p:nvPr/>
        </p:nvGrpSpPr>
        <p:grpSpPr>
          <a:xfrm rot="0">
            <a:off x="3352800" y="4937125"/>
            <a:ext cx="422275" cy="399415"/>
            <a:chOff x="0" y="0"/>
            <a:chExt cx="1615" cy="1615"/>
          </a:xfrm>
        </p:grpSpPr>
        <p:sp>
          <p:nvSpPr>
            <p:cNvPr id="13" name="Oval 10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Oval 11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Oval 12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7" name="Oval 13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Oval 14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9" name="Oval 15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数据是智能商业的重要生产资料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" y="2406015"/>
            <a:ext cx="3118485" cy="178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305" y="2406015"/>
            <a:ext cx="3177540" cy="1788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345" y="2382520"/>
            <a:ext cx="2943225" cy="1811655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1410335" y="977265"/>
            <a:ext cx="9689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无数据，不智能；无智能，不商业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。未来数据智能将成为商业的</a:t>
            </a:r>
            <a:r>
              <a:rPr lang="zh-CN" altLang="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，而智能商业也将成为数据时代的</a:t>
            </a:r>
            <a:r>
              <a:rPr lang="zh-CN" altLang="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全新商业范式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。要把数据智能融入具体商业，需要做好三件事：</a:t>
            </a:r>
            <a:endParaRPr lang="zh-CN" altLang="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431925" y="4434840"/>
            <a:ext cx="2140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数据化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5302250" y="4434840"/>
            <a:ext cx="2140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算法化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8921750" y="4486275"/>
            <a:ext cx="2140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产品化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410335" y="4899660"/>
            <a:ext cx="96894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智能化指的是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商业决策会越来越多地依赖大数据和人工智能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，随着物联网、数据科学和计算能力的高速发展，基于数据智能的商业必将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超越流水线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，大幅提升人类整体生产力。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10041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数据化：商业创新的基础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以蚂蚁小贷为例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2395" y="1068070"/>
            <a:ext cx="95465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业务场景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：小微企业贷款。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业务难点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：信息收集、分析和审核需要巨大的成本，导致贷不贷、贷多少、收多少利息等问题困扰无数贷款机构。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淘宝和阿里巴巴的卖家平均贷款额约为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万元，多不过百万元，少的只有几百元，他们不仅没有靠谱的抵押，有的甚至连账目都没有。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rcRect l="7871" t="1178" r="11161" b="8511"/>
          <a:stretch>
            <a:fillRect/>
          </a:stretch>
        </p:blipFill>
        <p:spPr>
          <a:xfrm>
            <a:off x="1108075" y="4137660"/>
            <a:ext cx="3128645" cy="195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00" y="4138295"/>
            <a:ext cx="2825115" cy="1949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175" y="4138930"/>
            <a:ext cx="3258185" cy="19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91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数据化：商业创新的基础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以蚂蚁小贷为例（续）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2395" y="1009015"/>
            <a:ext cx="954659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业务成果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：成立之后的短短几年间累计服务了上百万淘宝和阿里巴巴的卖家，商家在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线上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提交贷款申请，几秒钟系统自动审批，审批后，贷款几乎可以实时地汇入卖家账户，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坏账率显著低于传统银行的平均水平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：蚂蚁小贷所有的信息采集和决策都由计算机后台来完成，成功的三个关键因素分别为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特定业务场景的数据化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忠实于商业逻辑的算法及其迭代优化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将数据智能与商业场景无缝融合的产品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数据化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：贷款者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多维度的数据被自动记录、分析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，构成了对客户全方位的描摹，所收集的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数据的丰富度和准确度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远高于传统银行能搜集到的贷款者信息。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基本信息：姓名、性别、住址、学历、兴趣、人际关系。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经营数据：卖哪些产品、生意状况、经营的投入程度、是否有不诚信行为。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例如：“经营的投入程度”可由旺旺上线频率、时间、回复买家是否及时直观反映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数据化的本质和发展历程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1760" y="1062990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数据化本质上是将一种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现象转变为可量化形式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的过程。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一起促成了数据的诞生，它们是数据化最早的根基。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" y="2464435"/>
            <a:ext cx="2889250" cy="205359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953770" y="4808220"/>
            <a:ext cx="28892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两河流域先民用度量衡计量长度和重量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65" y="2459990"/>
            <a:ext cx="3051175" cy="2058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380" y="2379345"/>
            <a:ext cx="3977640" cy="2223770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4212590" y="4808220"/>
            <a:ext cx="28892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印度人发明，阿拉伯人改进并传播的十进制数字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7902575" y="4808220"/>
            <a:ext cx="28892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卢卡</a:t>
            </a:r>
            <a:r>
              <a:rPr lang="" altLang="zh-CN" sz="1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" sz="1400">
                <a:latin typeface="微软雅黑" panose="020B0503020204020204" charset="-122"/>
                <a:ea typeface="微软雅黑" panose="020B0503020204020204" charset="-122"/>
              </a:rPr>
              <a:t>帕乔利发明复式记账法，直接用数据反映生意盈亏</a:t>
            </a:r>
            <a:endParaRPr lang="zh-CN" altLang="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32560" y="560641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互联网技术使我们可以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低成本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全方位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地记录数据，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有效的数据化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是大数据创造价值至关重要的一步。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数据化的其他应用案例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381760" y="911860"/>
            <a:ext cx="95465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我们在互联网上留下的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每一处“足迹”都被数据化地记录下来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，成为各种应用推送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个性化服务的关键依据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Facebook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实现了人际关系数据化，通过分析选前用户的行为数据计算选民的投票倾向，称为有史以来最准确的选前民调。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Asthmapolis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通过一个呼吸器，一方面记录哮喘病人的发病数据，另一方面进行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GPS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定位，从而分析特定环境对哮喘病情的影响。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广泛普及的手环对人体基本健康状况数据的全天候记录，并基于此提供健康服务。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4411345"/>
            <a:ext cx="3549015" cy="2170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920" y="4602480"/>
            <a:ext cx="4379595" cy="1788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6"/>
          <a:srcRect l="13333" t="8127" r="15368" b="10202"/>
          <a:stretch>
            <a:fillRect/>
          </a:stretch>
        </p:blipFill>
        <p:spPr>
          <a:xfrm>
            <a:off x="9493885" y="4473575"/>
            <a:ext cx="1805305" cy="2045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3">
      <extobjdata type="44B7C0F4-79DB-4F8B-9303-0E098D69D8BE" data="ewogICAiTGFzdFVybCIgOiAiaHR0cDovL3d3dy50b3BzY2FuLmNvbS93cHMvaW5kZXguaHRtbD90ZXh0PWh0dHBzJTNBJTJGJTJGd3d3LnByb2Nlc3Nvbi5jb20lMkZ2aWV3JTJGbGluayUyRjYxMjhiNzU3MGUzZTc0MTJlY2JlOTcxOSZ0ZXh0VHlwZT10ZXh0JnJvdW5kPTAmZ3JhZGllbnRXYXk9MCZmdENvbG9yPSUyM2FiYTAwMCZjb250ZW50PSVFNiU4MCU5RCVFNyVCQiVCNCVFNSVBRiVCQyVFNSU5QiVCRSIsCiAgICJMb2dvIiA6ICIiLAogICAiT3JpZ2luYWxVcmwiIDogImh0dHA6Ly93d3cudG9wc2Nhbi5jb20vd3BzL2luZGV4Lmh0bWw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4484</Words>
  <Application>WPS 演示</Application>
  <PresentationFormat>宽屏</PresentationFormat>
  <Paragraphs>221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经典综艺体简</vt:lpstr>
      <vt:lpstr>新宋体</vt:lpstr>
      <vt:lpstr>Arial Unicode MS</vt:lpstr>
      <vt:lpstr>Arial Black</vt:lpstr>
      <vt:lpstr>Times New Roman</vt:lpstr>
      <vt:lpstr>Wingdings</vt:lpstr>
      <vt:lpstr>汉仪细圆B5</vt:lpstr>
      <vt:lpstr>Latin Modern Mono Prop</vt:lpstr>
      <vt:lpstr>Office 主题​​</vt:lpstr>
      <vt:lpstr>PowerPoint 演示文稿</vt:lpstr>
      <vt:lpstr>本部分大纲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zjz</dc:creator>
  <cp:lastModifiedBy>zjz</cp:lastModifiedBy>
  <cp:revision>109</cp:revision>
  <dcterms:created xsi:type="dcterms:W3CDTF">2021-08-27T10:00:09Z</dcterms:created>
  <dcterms:modified xsi:type="dcterms:W3CDTF">2021-08-27T10:00:09Z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